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Семинар -практикум «Обучение составлению рассказов по картинке и серии сюжетных картинок»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ППО УЧИТЕЛЕЙ – </a:t>
            </a:r>
            <a:r>
              <a:rPr lang="ru-RU" b="1" smtClean="0">
                <a:solidFill>
                  <a:srgbClr val="0070C0"/>
                </a:solidFill>
                <a:latin typeface="Book Antiqua" pitchFamily="18" charset="0"/>
              </a:rPr>
              <a:t>ЛОГОПЕДОВ ДМР ОТ 20.01.2017 Г.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76200"/>
            <a:ext cx="4343400" cy="655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latin typeface="Book Antiqua" pitchFamily="18" charset="0"/>
              </a:rPr>
              <a:t>Любование ( Вопросы к беседе)</a:t>
            </a:r>
            <a:endParaRPr lang="ru-RU" sz="1400" dirty="0" smtClean="0">
              <a:latin typeface="Book Antiqua" pitchFamily="18" charset="0"/>
            </a:endParaRPr>
          </a:p>
          <a:p>
            <a:r>
              <a:rPr lang="ru-RU" sz="1400" dirty="0" smtClean="0">
                <a:latin typeface="Book Antiqua" pitchFamily="18" charset="0"/>
              </a:rPr>
              <a:t>Что это? – Это нарисована картина</a:t>
            </a:r>
          </a:p>
          <a:p>
            <a:r>
              <a:rPr lang="ru-RU" sz="1400" dirty="0" smtClean="0">
                <a:latin typeface="Book Antiqua" pitchFamily="18" charset="0"/>
              </a:rPr>
              <a:t>Как вы думаете, о чем рассказывает нам эта картина? </a:t>
            </a:r>
          </a:p>
          <a:p>
            <a:r>
              <a:rPr lang="ru-RU" sz="1400" dirty="0" smtClean="0">
                <a:latin typeface="Book Antiqua" pitchFamily="18" charset="0"/>
              </a:rPr>
              <a:t>Как вы думаете, почему художник захотел об этом рассказать?</a:t>
            </a:r>
          </a:p>
          <a:p>
            <a:r>
              <a:rPr lang="ru-RU" sz="1400" dirty="0" smtClean="0">
                <a:latin typeface="Book Antiqua" pitchFamily="18" charset="0"/>
              </a:rPr>
              <a:t>Вам понравился (нравится) рассказ художника? Почему нравится? , Чем нравится?</a:t>
            </a:r>
          </a:p>
          <a:p>
            <a:r>
              <a:rPr lang="ru-RU" sz="1400" dirty="0" smtClean="0">
                <a:latin typeface="Book Antiqua" pitchFamily="18" charset="0"/>
              </a:rPr>
              <a:t> Как вы считаете его рассказ получился красивым (Мы можем сказать про его рассказ – красиво?)?, </a:t>
            </a:r>
          </a:p>
          <a:p>
            <a:r>
              <a:rPr lang="ru-RU" sz="1400" dirty="0" smtClean="0">
                <a:latin typeface="Book Antiqua" pitchFamily="18" charset="0"/>
              </a:rPr>
              <a:t>Почему красиво?, Что красиво? (краски, колорит, сюжет и т. д.)</a:t>
            </a:r>
          </a:p>
          <a:p>
            <a:r>
              <a:rPr lang="ru-RU" sz="1400" dirty="0" smtClean="0">
                <a:latin typeface="Book Antiqua" pitchFamily="18" charset="0"/>
              </a:rPr>
              <a:t> Какое настроение появляется у тебя, когда ты смотришь на эту картину?,  Почему? </a:t>
            </a:r>
          </a:p>
          <a:p>
            <a:r>
              <a:rPr lang="ru-RU" sz="1400" dirty="0" smtClean="0">
                <a:latin typeface="Book Antiqua" pitchFamily="18" charset="0"/>
              </a:rPr>
              <a:t> Как вы думаете, какое настроение было у художника, когда он рисовал эту картину? Почему?</a:t>
            </a:r>
          </a:p>
          <a:p>
            <a:r>
              <a:rPr lang="ru-RU" sz="1400" dirty="0" smtClean="0">
                <a:latin typeface="Book Antiqua" pitchFamily="18" charset="0"/>
              </a:rPr>
              <a:t> Эта картина подходит нам? К тому о чем мы говорим на этой неделе? Нам это нужно? Почему?</a:t>
            </a:r>
          </a:p>
          <a:p>
            <a:r>
              <a:rPr lang="ru-RU" sz="1400" dirty="0" smtClean="0">
                <a:latin typeface="Book Antiqua" pitchFamily="18" charset="0"/>
              </a:rPr>
              <a:t>Чем нам может быть полезна эта картина? Чем может помочь?</a:t>
            </a:r>
          </a:p>
          <a:p>
            <a:r>
              <a:rPr lang="ru-RU" sz="1400" dirty="0" smtClean="0">
                <a:latin typeface="Book Antiqua" pitchFamily="18" charset="0"/>
              </a:rPr>
              <a:t>Если картину, порвать, тогда будет красиво?, А почему?</a:t>
            </a:r>
          </a:p>
          <a:p>
            <a:r>
              <a:rPr lang="ru-RU" sz="1400" dirty="0" smtClean="0">
                <a:latin typeface="Book Antiqua" pitchFamily="18" charset="0"/>
              </a:rPr>
              <a:t>Где мы можем разместить эту картину, чтобы всем было удобно ей любоваться?</a:t>
            </a: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4343400" cy="6553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Начинают рассматривать картину с более крупных персонажей , постепенно переходя на мелкие и не возвращаясь к рассмотренному . Если на картине нет крупных персонажей , то рассматривание начинается с персонажа который несет основную нагрузку , если же смысловая нагрузка персонажей одинакова , то начинают с того кто находится на переднем плане .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Работа над названием картины , кличками персонажей 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Типы вопросов для выяснения общего смысла картины.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Что вы видите на картине ? Например (на картине дети )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Что делают дети ? (Играют с матрешками )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Вопросы о главном персонаже с которого рассматривается картина .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Например а как играет М-К. М-К играет с матрешками , расставил чашки . Он хочет их покормить.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Вопросы требующие сопоставление фактов и простейшего вывода – это вопросы поискового характера : откуда, зачем, почему 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Вопросы для перехода от одного персонажу к другому . Итак , мы рассмотрели –как мальчик играет , а как девочка играет.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Вопросы для перехода за пределы изображенного – (что было до этого, что будет потом , вопросы о предшествующих и последующих событиях на изображенных на картине задаются в старшем возрасте. В младшей и средней группе такой тип вопросов формируют очень просто .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Book Antiqua" pitchFamily="18" charset="0"/>
              </a:rPr>
              <a:t>Как вы думаете , что говорит мальчик ? Что говорит девочка? И т. д. </a:t>
            </a:r>
            <a:endParaRPr lang="ru-RU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НЕ ЖДАЛИ, РЕПИН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4" name="Содержимое 3" descr="НЕ ждали Реп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691713"/>
            <a:ext cx="6324600" cy="61216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НАТЮРМОРТ, ЛЕВЧЕНКОВ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6" name="Содержимое 5" descr="натюрмо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660954"/>
            <a:ext cx="5034327" cy="60446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endParaRPr lang="ru-RU" sz="1600" dirty="0">
              <a:latin typeface="Book Antiqua" pitchFamily="18" charset="0"/>
            </a:endParaRPr>
          </a:p>
        </p:txBody>
      </p:sp>
      <p:pic>
        <p:nvPicPr>
          <p:cNvPr id="5" name="Содержимое 4" descr="репрт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264" y="990600"/>
            <a:ext cx="7898892" cy="5410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ШИШКИН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6" name="Содержимое 5" descr="Ши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891509" cy="52302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В. А. РЕПИНА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5" name="Содержимое 4" descr="В. А. Репмна на мости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89" y="1219200"/>
            <a:ext cx="8017913" cy="4906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АЛЕНУШКА, ВАСНЕЦОВ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6" name="Содержимое 5" descr="васнецов Ален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27" y="891382"/>
            <a:ext cx="7852173" cy="52347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ЛЕРУА 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4" name="Содержимое 3" descr="Леру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357" y="685800"/>
            <a:ext cx="6886118" cy="6019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304801"/>
          <a:ext cx="8915400" cy="6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50"/>
                <a:gridCol w="4044950"/>
                <a:gridCol w="2228850"/>
                <a:gridCol w="2228850"/>
              </a:tblGrid>
              <a:tr h="456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Обсуждаемый вопрос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Докладчик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Регистрация участников ППО, регламент.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Абрамова И. 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МБДОУ «Добрянский детский сад  № 8»</a:t>
                      </a:r>
                    </a:p>
                  </a:txBody>
                  <a:tcPr marL="68580" marR="68580" marT="0" marB="0"/>
                </a:tc>
              </a:tr>
              <a:tr h="469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Обучение дошкольников составлению рассказа  по картине.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Салова Н.С.,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Щепелина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М. 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МБДОУ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Полазненский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детский сад № 7»</a:t>
                      </a:r>
                    </a:p>
                  </a:txBody>
                  <a:tcPr marL="68580" marR="68580" marT="0" marB="0"/>
                </a:tc>
              </a:tr>
              <a:tr h="48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Дидактическое пособие для составления описательного рассказа, по опорным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мнемотаблицам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Щербакова Ю. Ю.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МБДОУ «Добрянский детский сад  № 20»</a:t>
                      </a:r>
                    </a:p>
                  </a:txBody>
                  <a:tcPr marL="68580" marR="68580" marT="0" marB="0"/>
                </a:tc>
              </a:tr>
              <a:tr h="48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рассказыванию с использованием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Лего-технологий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Люкина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Т. 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МАДОУ ЦРР «Добрянский детский сад  № 15»</a:t>
                      </a:r>
                    </a:p>
                  </a:txBody>
                  <a:tcPr marL="68580" marR="68580" marT="0" marB="0"/>
                </a:tc>
              </a:tr>
              <a:tr h="48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 рекомендации для родителей «Учимся составлять рассказы»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Красильникова Р. 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МБДОУ «Полазненский детский сад № 2»</a:t>
                      </a:r>
                    </a:p>
                  </a:txBody>
                  <a:tcPr marL="68580" marR="68580" marT="0" marB="0"/>
                </a:tc>
              </a:tr>
              <a:tr h="488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Практикум для педагогов "Составляем рассказ по картине с проблемным сюжетом".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Подскочинова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Т. 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МАДОУ ЦРР «Добрянский детский сад  № 16»</a:t>
                      </a:r>
                    </a:p>
                  </a:txBody>
                  <a:tcPr marL="68580" marR="68580" marT="0" marB="0"/>
                </a:tc>
              </a:tr>
              <a:tr h="619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«любования» как форма обучения составлению рассказов по картине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Абрамова И. 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МБДОУ «Добрянский детский сад  № 8»</a:t>
                      </a:r>
                    </a:p>
                  </a:txBody>
                  <a:tcPr marL="68580" marR="68580" marT="0" marB="0"/>
                </a:tc>
              </a:tr>
              <a:tr h="901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Опыт работы по составлению рассказов по картине (серии картин) с детьми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Коллегиальное 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Участники ППО, согласно листа регистрации</a:t>
                      </a:r>
                    </a:p>
                  </a:txBody>
                  <a:tcPr marL="68580" marR="68580" marT="0" marB="0"/>
                </a:tc>
              </a:tr>
              <a:tr h="675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Документация логопедического пункта ДОО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Коллегиальное 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Участники ППО, согласно листа регистрации</a:t>
                      </a:r>
                    </a:p>
                  </a:txBody>
                  <a:tcPr marL="68580" marR="68580" marT="0" marB="0"/>
                </a:tc>
              </a:tr>
              <a:tr h="45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Рефлексия: подведение итогов заседания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Абрамова И. 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МБДОУ «Добрянский детский сад  № 8»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Методика «любования» </a:t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как форма обучения </a:t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составлению рассказов по картине</a:t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И. С. Абрамова,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учитель-логопед МБДОУ «Добрянский детский сад № 8»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СВЯЗНАЯ РЕЧЬ –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Деятельность говорящего, процесс выражения мысли.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Текст, высказывание, продукт речевой деятельности. …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Новый словарь методических терминов и понятий (теория и практика обучения языкам)</a:t>
            </a:r>
          </a:p>
          <a:p>
            <a:pPr marL="514350" indent="-514350">
              <a:buNone/>
            </a:pPr>
            <a:endParaRPr lang="ru-RU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Свободная речь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(свободное говорение) —  речь без затруднений, без мучительных поисков слов в течение затягивающихся или неуместных пауз, </a:t>
            </a:r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невымученная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, льющаяся без задержек и без речевых ошибок, логически стройная, складная, связная. …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Энциклопедический словарь по психологии и педагогике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Обучение говорению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— активное владение языком, беседа, активное, высказывание, выступление, говорение, дискуссия,…  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Новый словарь методических терминов и понятий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Стилистика и речевой этикет в обучении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— беглость речи, богатство речи, выразительность речи, …, диапазон речи, … качество речи, коммуникативная деятельность, коммуникативные качества речи, логическое ударение,…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Новый словарь методических терминов и понятий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(теория и практика обучения языкам)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58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Связная речь неотделима от мира мыслей: связность речи — это связность мыслей.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связной речи отражается логика мышления ребенка, его умение осмыслить воспринимаемое и выразить его в правильной, четкой, логичной речи. 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По тому, как ребенок умеет строить свое высказывание, можно судить об уровне его речевого развития.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038600" cy="24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1"/>
            <a:ext cx="4038600" cy="1752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Умение связно, последовательно, точно и образно излагать свои мысли (или литературный текст) тесно связано с </a:t>
            </a: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эстетическим развитием ребенка</a:t>
            </a: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0600" y="990600"/>
            <a:ext cx="3657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Book Antiqua" pitchFamily="18" charset="0"/>
              </a:rPr>
              <a:t>Единство 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содержания и формы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0" y="2057400"/>
            <a:ext cx="3048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Book Antiqua" pitchFamily="18" charset="0"/>
              </a:rPr>
              <a:t>Смысловая сторона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2057400"/>
            <a:ext cx="2514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Book Antiqua" pitchFamily="18" charset="0"/>
              </a:rPr>
              <a:t>Логическая сторона</a:t>
            </a:r>
          </a:p>
          <a:p>
            <a:pPr algn="ctr"/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2438400" y="2667000"/>
            <a:ext cx="914400" cy="31242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Звуковая культура речи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352800" y="2667000"/>
            <a:ext cx="914400" cy="31242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Book Antiqua" pitchFamily="18" charset="0"/>
              </a:rPr>
              <a:t>Грамматически правильное употребление слов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4267200" y="2667000"/>
            <a:ext cx="914400" cy="31242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Согласование частей речи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181600" y="2667000"/>
            <a:ext cx="914400" cy="31242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Развернутость высказывания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229600" y="2667000"/>
            <a:ext cx="914400" cy="3276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Book Antiqua" pitchFamily="18" charset="0"/>
              </a:rPr>
              <a:t>Обогащенный лексический словарь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7315200" y="2667000"/>
            <a:ext cx="914400" cy="3276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Book Antiqua" pitchFamily="18" charset="0"/>
              </a:rPr>
              <a:t>Понимание смысла слова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6400800" y="2667000"/>
            <a:ext cx="914400" cy="3276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Book Antiqua" pitchFamily="18" charset="0"/>
              </a:rPr>
              <a:t>Образность высказывания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114800" y="1143000"/>
            <a:ext cx="914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89343">
            <a:off x="5063070" y="1624533"/>
            <a:ext cx="228600" cy="457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915492">
            <a:off x="8095136" y="1627094"/>
            <a:ext cx="228600" cy="457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0" y="2286000"/>
            <a:ext cx="2819400" cy="236524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 Antiqua" pitchFamily="18" charset="0"/>
              </a:rPr>
              <a:t>Скудность описательных рассказов детей связана с недоразвитием логической стороны?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1027" name="Picture 3" descr="C:\Documents and Settings\Ирина\Рабочий стол\дум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029200"/>
            <a:ext cx="110490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Элементарные формы проявления эстетического отношения к миру свойственны всем детям.</a:t>
            </a:r>
            <a:b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 Они определены способностями ребенка:</a:t>
            </a:r>
            <a:endParaRPr lang="ru-RU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переживать сопричастность с миром, благодаря механизму его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«очеловечивания»;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 отделять утилитарность объекта от его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самоценности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, индивидуальной неповторимости, т. е. воспринимать чувственный облик объектов как выражение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«характера, судьбы»;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познавать 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мир, не ограничиваясь житейскими реакциями, а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отражая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преобразовывать 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его.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>Эстетическое восприятие можно рассматривать как специфическую деятельность, способность ребенка (человека) к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любованию </a:t>
            </a:r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>окружающим миром</a:t>
            </a: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600201"/>
            <a:ext cx="5943600" cy="3276599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Любование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предполагает выделение в объекте эстетического начала, которое в обыденной жизни часто определяется как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красота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и является необходимым условием возникновения эстетического отношения к миру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905000" y="4572000"/>
            <a:ext cx="2590800" cy="1981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ЛЮБОВАНИЕ  - ВЫРАЖЕНИЕ СВОЕГО ОТНОШЕНИЯ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074" name="Picture 2" descr="C:\Documents and Settings\Ирина\Рабочий стол\ан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>Уровень развития эстетического восприятия (способности к «ЛЮБОВАНИЮ»), определяется способностями ребенка:</a:t>
            </a: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к эстетической оценке объекта, ее аргументации;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- к эстетическому суждению об объекте, его аргументации;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- к проявлению эмоциональной реакции на объект (мимика, жесты, движения, характер поведения: выраженный интерес, активность, безразличие, отказ от ответа).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038600" cy="25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989</Words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Семинар -практикум «Обучение составлению рассказов по картинке и серии сюжетных картинок»</vt:lpstr>
      <vt:lpstr> ПР</vt:lpstr>
      <vt:lpstr> Методика «любования»  как форма обучения  составлению рассказов по картине </vt:lpstr>
      <vt:lpstr>Слайд 4</vt:lpstr>
      <vt:lpstr>Связная речь неотделима от мира мыслей: связность речи — это связность мыслей. </vt:lpstr>
      <vt:lpstr>Слайд 6</vt:lpstr>
      <vt:lpstr>Элементарные формы проявления эстетического отношения к миру свойственны всем детям.  Они определены способностями ребенка:</vt:lpstr>
      <vt:lpstr>Эстетическое восприятие можно рассматривать как специфическую деятельность, способность ребенка (человека) к любованию окружающим миром</vt:lpstr>
      <vt:lpstr>Уровень развития эстетического восприятия (способности к «ЛЮБОВАНИЮ»), определяется способностями ребенка:</vt:lpstr>
      <vt:lpstr>Слайд 10</vt:lpstr>
      <vt:lpstr>НЕ ЖДАЛИ, РЕПИН</vt:lpstr>
      <vt:lpstr>НАТЮРМОРТ, ЛЕВЧЕНКОВ</vt:lpstr>
      <vt:lpstr>Слайд 13</vt:lpstr>
      <vt:lpstr>ШИШКИН</vt:lpstr>
      <vt:lpstr>В. А. РЕПИНА</vt:lpstr>
      <vt:lpstr>АЛЕНУШКА, ВАСНЕЦОВ</vt:lpstr>
      <vt:lpstr>ЛЕРУА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Методика «любования»  как форма обучения  составлению рассказов по картине </dc:title>
  <cp:lastModifiedBy>колокольчик</cp:lastModifiedBy>
  <cp:revision>30</cp:revision>
  <dcterms:modified xsi:type="dcterms:W3CDTF">2017-01-20T04:43:54Z</dcterms:modified>
</cp:coreProperties>
</file>